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69" r:id="rId4"/>
    <p:sldId id="267" r:id="rId5"/>
    <p:sldId id="273" r:id="rId6"/>
    <p:sldId id="272" r:id="rId7"/>
    <p:sldId id="271" r:id="rId8"/>
    <p:sldId id="274" r:id="rId9"/>
    <p:sldId id="275" r:id="rId10"/>
    <p:sldId id="270" r:id="rId11"/>
    <p:sldId id="266" r:id="rId12"/>
    <p:sldId id="259" r:id="rId13"/>
    <p:sldId id="261" r:id="rId14"/>
    <p:sldId id="262" r:id="rId15"/>
    <p:sldId id="263" r:id="rId16"/>
    <p:sldId id="264" r:id="rId17"/>
    <p:sldId id="276" r:id="rId18"/>
    <p:sldId id="258"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71" autoAdjust="0"/>
  </p:normalViewPr>
  <p:slideViewPr>
    <p:cSldViewPr>
      <p:cViewPr varScale="1">
        <p:scale>
          <a:sx n="64" d="100"/>
          <a:sy n="64" d="100"/>
        </p:scale>
        <p:origin x="1352" y="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2D069D-F7A2-44BF-872E-DCBD4D4B3366}" type="datetimeFigureOut">
              <a:rPr lang="en-NZ" smtClean="0"/>
              <a:t>16/07/2017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B120F1-BD5E-49CE-AF5F-1EBEE3AE0AD4}" type="slidenum">
              <a:rPr lang="en-NZ" smtClean="0"/>
              <a:t>‹#›</a:t>
            </a:fld>
            <a:endParaRPr lang="en-NZ"/>
          </a:p>
        </p:txBody>
      </p:sp>
    </p:spTree>
    <p:extLst>
      <p:ext uri="{BB962C8B-B14F-4D97-AF65-F5344CB8AC3E}">
        <p14:creationId xmlns:p14="http://schemas.microsoft.com/office/powerpoint/2010/main" val="4081106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CEB120F1-BD5E-49CE-AF5F-1EBEE3AE0AD4}" type="slidenum">
              <a:rPr lang="en-NZ" smtClean="0"/>
              <a:t>8</a:t>
            </a:fld>
            <a:endParaRPr lang="en-NZ"/>
          </a:p>
        </p:txBody>
      </p:sp>
    </p:spTree>
    <p:extLst>
      <p:ext uri="{BB962C8B-B14F-4D97-AF65-F5344CB8AC3E}">
        <p14:creationId xmlns:p14="http://schemas.microsoft.com/office/powerpoint/2010/main" val="895002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8FFDEC1A-3719-4D89-8A25-73CA80394548}" type="datetimeFigureOut">
              <a:rPr lang="en-NZ" smtClean="0"/>
              <a:t>16/07/2017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1286667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8FFDEC1A-3719-4D89-8A25-73CA80394548}" type="datetimeFigureOut">
              <a:rPr lang="en-NZ" smtClean="0"/>
              <a:t>16/07/2017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1989411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8FFDEC1A-3719-4D89-8A25-73CA80394548}" type="datetimeFigureOut">
              <a:rPr lang="en-NZ" smtClean="0"/>
              <a:t>16/07/2017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2293391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8FFDEC1A-3719-4D89-8A25-73CA80394548}" type="datetimeFigureOut">
              <a:rPr lang="en-NZ" smtClean="0"/>
              <a:t>16/07/2017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3366172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FDEC1A-3719-4D89-8A25-73CA80394548}" type="datetimeFigureOut">
              <a:rPr lang="en-NZ" smtClean="0"/>
              <a:t>16/07/2017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167156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8FFDEC1A-3719-4D89-8A25-73CA80394548}" type="datetimeFigureOut">
              <a:rPr lang="en-NZ" smtClean="0"/>
              <a:t>16/07/2017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3261389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8FFDEC1A-3719-4D89-8A25-73CA80394548}" type="datetimeFigureOut">
              <a:rPr lang="en-NZ" smtClean="0"/>
              <a:t>16/07/2017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1328748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8FFDEC1A-3719-4D89-8A25-73CA80394548}" type="datetimeFigureOut">
              <a:rPr lang="en-NZ" smtClean="0"/>
              <a:t>16/07/2017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2941371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DEC1A-3719-4D89-8A25-73CA80394548}" type="datetimeFigureOut">
              <a:rPr lang="en-NZ" smtClean="0"/>
              <a:t>16/07/2017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245409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FDEC1A-3719-4D89-8A25-73CA80394548}" type="datetimeFigureOut">
              <a:rPr lang="en-NZ" smtClean="0"/>
              <a:t>16/07/2017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3696000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FDEC1A-3719-4D89-8A25-73CA80394548}" type="datetimeFigureOut">
              <a:rPr lang="en-NZ" smtClean="0"/>
              <a:t>16/07/2017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8CCF5F0-34A0-494E-AF55-A1517E753E47}" type="slidenum">
              <a:rPr lang="en-NZ" smtClean="0"/>
              <a:t>‹#›</a:t>
            </a:fld>
            <a:endParaRPr lang="en-NZ"/>
          </a:p>
        </p:txBody>
      </p:sp>
    </p:spTree>
    <p:extLst>
      <p:ext uri="{BB962C8B-B14F-4D97-AF65-F5344CB8AC3E}">
        <p14:creationId xmlns:p14="http://schemas.microsoft.com/office/powerpoint/2010/main" val="2065658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DEC1A-3719-4D89-8A25-73CA80394548}" type="datetimeFigureOut">
              <a:rPr lang="en-NZ" smtClean="0"/>
              <a:t>16/07/2017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CF5F0-34A0-494E-AF55-A1517E753E47}" type="slidenum">
              <a:rPr lang="en-NZ" smtClean="0"/>
              <a:t>‹#›</a:t>
            </a:fld>
            <a:endParaRPr lang="en-NZ"/>
          </a:p>
        </p:txBody>
      </p:sp>
    </p:spTree>
    <p:extLst>
      <p:ext uri="{BB962C8B-B14F-4D97-AF65-F5344CB8AC3E}">
        <p14:creationId xmlns:p14="http://schemas.microsoft.com/office/powerpoint/2010/main" val="4602732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facebook.com/PoriruaHarbourTrust/" TargetMode="External"/><Relationship Id="rId2" Type="http://schemas.openxmlformats.org/officeDocument/2006/relationships/hyperlink" Target="http://www.poriruaharbourtrust.org.nz/" TargetMode="Externa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a:xfrm>
            <a:off x="1547664" y="398091"/>
            <a:ext cx="6120680" cy="3606971"/>
          </a:xfrm>
          <a:prstGeom prst="rect">
            <a:avLst/>
          </a:prstGeom>
          <a:noFill/>
          <a:ln>
            <a:noFill/>
          </a:ln>
        </p:spPr>
      </p:pic>
      <p:sp>
        <p:nvSpPr>
          <p:cNvPr id="2" name="Title 1"/>
          <p:cNvSpPr>
            <a:spLocks noGrp="1"/>
          </p:cNvSpPr>
          <p:nvPr>
            <p:ph type="ctrTitle"/>
          </p:nvPr>
        </p:nvSpPr>
        <p:spPr>
          <a:xfrm>
            <a:off x="683568" y="3501008"/>
            <a:ext cx="7772400" cy="1296144"/>
          </a:xfrm>
        </p:spPr>
        <p:txBody>
          <a:bodyPr>
            <a:normAutofit/>
          </a:bodyPr>
          <a:lstStyle/>
          <a:p>
            <a:r>
              <a:rPr lang="en-NZ"/>
              <a:t>Porirua Harbour Trust</a:t>
            </a:r>
          </a:p>
        </p:txBody>
      </p:sp>
      <p:sp>
        <p:nvSpPr>
          <p:cNvPr id="3" name="Subtitle 2"/>
          <p:cNvSpPr>
            <a:spLocks noGrp="1"/>
          </p:cNvSpPr>
          <p:nvPr>
            <p:ph type="subTitle" idx="1"/>
          </p:nvPr>
        </p:nvSpPr>
        <p:spPr>
          <a:xfrm>
            <a:off x="1371600" y="4869160"/>
            <a:ext cx="6400800" cy="769640"/>
          </a:xfrm>
        </p:spPr>
        <p:txBody>
          <a:bodyPr/>
          <a:lstStyle/>
          <a:p>
            <a:endParaRPr lang="en-NZ"/>
          </a:p>
        </p:txBody>
      </p:sp>
    </p:spTree>
    <p:extLst>
      <p:ext uri="{BB962C8B-B14F-4D97-AF65-F5344CB8AC3E}">
        <p14:creationId xmlns:p14="http://schemas.microsoft.com/office/powerpoint/2010/main" val="3101818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Some Facts</a:t>
            </a:r>
          </a:p>
        </p:txBody>
      </p:sp>
      <p:pic>
        <p:nvPicPr>
          <p:cNvPr id="5" name="Content Placeholder 4"/>
          <p:cNvPicPr>
            <a:picLocks noGrp="1" noChangeAspect="1"/>
          </p:cNvPicPr>
          <p:nvPr>
            <p:ph sz="half" idx="1"/>
          </p:nvPr>
        </p:nvPicPr>
        <p:blipFill>
          <a:blip r:embed="rId2"/>
          <a:srcRect/>
          <a:stretch>
            <a:fillRect/>
          </a:stretch>
        </p:blipFill>
        <p:spPr>
          <a:xfrm>
            <a:off x="107504" y="1628801"/>
            <a:ext cx="3960440" cy="1368152"/>
          </a:xfrm>
        </p:spPr>
      </p:pic>
      <p:pic>
        <p:nvPicPr>
          <p:cNvPr id="6" name="Content Placeholder 5"/>
          <p:cNvPicPr>
            <a:picLocks noGrp="1" noChangeAspect="1"/>
          </p:cNvPicPr>
          <p:nvPr>
            <p:ph sz="half" idx="2"/>
          </p:nvPr>
        </p:nvPicPr>
        <p:blipFill>
          <a:blip r:embed="rId3"/>
          <a:srcRect/>
          <a:stretch>
            <a:fillRect/>
          </a:stretch>
        </p:blipFill>
        <p:spPr>
          <a:xfrm>
            <a:off x="66810" y="3140968"/>
            <a:ext cx="4001134" cy="1368103"/>
          </a:xfrm>
        </p:spPr>
      </p:pic>
      <p:pic>
        <p:nvPicPr>
          <p:cNvPr id="7" name="Picture 6"/>
          <p:cNvPicPr>
            <a:picLocks noChangeAspect="1"/>
          </p:cNvPicPr>
          <p:nvPr/>
        </p:nvPicPr>
        <p:blipFill>
          <a:blip r:embed="rId4"/>
          <a:srcRect/>
          <a:stretch>
            <a:fillRect/>
          </a:stretch>
        </p:blipFill>
        <p:spPr>
          <a:xfrm>
            <a:off x="107504" y="4869160"/>
            <a:ext cx="3960440" cy="1152128"/>
          </a:xfrm>
          <a:prstGeom prst="rect">
            <a:avLst/>
          </a:prstGeom>
        </p:spPr>
      </p:pic>
      <p:sp>
        <p:nvSpPr>
          <p:cNvPr id="8" name="TextBox 7"/>
          <p:cNvSpPr txBox="1"/>
          <p:nvPr/>
        </p:nvSpPr>
        <p:spPr>
          <a:xfrm>
            <a:off x="4067944" y="1484784"/>
            <a:ext cx="4968552" cy="5262979"/>
          </a:xfrm>
          <a:prstGeom prst="rect">
            <a:avLst/>
          </a:prstGeom>
          <a:noFill/>
        </p:spPr>
        <p:txBody>
          <a:bodyPr wrap="square" rtlCol="0">
            <a:spAutoFit/>
          </a:bodyPr>
          <a:lstStyle/>
          <a:p>
            <a:r>
              <a:rPr lang="en-NZ" sz="2400"/>
              <a:t>The Harbour is the largest estuarine harbour in the lower North Island and is the main nursery for over 30 different fish species. </a:t>
            </a:r>
          </a:p>
          <a:p>
            <a:endParaRPr lang="en-NZ" sz="2400"/>
          </a:p>
          <a:p>
            <a:r>
              <a:rPr lang="en-NZ" sz="2400"/>
              <a:t>It is the only one with any significant sea grass cover and also includes significant wetlands.</a:t>
            </a:r>
          </a:p>
          <a:p>
            <a:endParaRPr lang="en-NZ" sz="2400"/>
          </a:p>
          <a:p>
            <a:r>
              <a:rPr lang="en-NZ" sz="2400"/>
              <a:t>The population in the catchment includes about 51000 from Porirua City and a further 33000 from Wellington City.</a:t>
            </a:r>
          </a:p>
          <a:p>
            <a:endParaRPr lang="en-NZ" sz="2400"/>
          </a:p>
        </p:txBody>
      </p:sp>
    </p:spTree>
    <p:extLst>
      <p:ext uri="{BB962C8B-B14F-4D97-AF65-F5344CB8AC3E}">
        <p14:creationId xmlns:p14="http://schemas.microsoft.com/office/powerpoint/2010/main" val="1911125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The Big Three Issues</a:t>
            </a:r>
          </a:p>
        </p:txBody>
      </p:sp>
      <p:sp>
        <p:nvSpPr>
          <p:cNvPr id="3" name="Content Placeholder 2"/>
          <p:cNvSpPr>
            <a:spLocks noGrp="1"/>
          </p:cNvSpPr>
          <p:nvPr>
            <p:ph idx="1"/>
          </p:nvPr>
        </p:nvSpPr>
        <p:spPr>
          <a:xfrm>
            <a:off x="457200" y="1711349"/>
            <a:ext cx="8229600" cy="4525963"/>
          </a:xfrm>
        </p:spPr>
        <p:txBody>
          <a:bodyPr>
            <a:normAutofit fontScale="85000" lnSpcReduction="20000"/>
          </a:bodyPr>
          <a:lstStyle/>
          <a:p>
            <a:pPr fontAlgn="base"/>
            <a:r>
              <a:rPr lang="en-NZ"/>
              <a:t>Sediment</a:t>
            </a:r>
          </a:p>
          <a:p>
            <a:pPr lvl="1" fontAlgn="base"/>
            <a:r>
              <a:rPr lang="en-NZ"/>
              <a:t>All estuaries accumulate sediment over time. The two broad sources are terrestrial from erosion of rural land, streambanks and development.</a:t>
            </a:r>
          </a:p>
          <a:p>
            <a:pPr fontAlgn="base"/>
            <a:r>
              <a:rPr lang="en-NZ"/>
              <a:t>Pollution</a:t>
            </a:r>
          </a:p>
          <a:p>
            <a:pPr lvl="1" fontAlgn="base"/>
            <a:r>
              <a:rPr lang="en-NZ"/>
              <a:t>Heavy metals, pesticides, excess nutrients, vehicle emissions and pathogens all find there way into the harbour.</a:t>
            </a:r>
          </a:p>
          <a:p>
            <a:pPr fontAlgn="base"/>
            <a:r>
              <a:rPr lang="en-NZ"/>
              <a:t>Ecology</a:t>
            </a:r>
          </a:p>
          <a:p>
            <a:pPr lvl="1" fontAlgn="base"/>
            <a:r>
              <a:rPr lang="en-NZ"/>
              <a:t>Modification to harbour and stream edges and impacts on offshore and near shore fisheries. Seagrass habitat is slowly reducing as are the salt marshes.</a:t>
            </a:r>
          </a:p>
          <a:p>
            <a:pPr fontAlgn="base"/>
            <a:endParaRPr lang="en-NZ"/>
          </a:p>
        </p:txBody>
      </p:sp>
    </p:spTree>
    <p:extLst>
      <p:ext uri="{BB962C8B-B14F-4D97-AF65-F5344CB8AC3E}">
        <p14:creationId xmlns:p14="http://schemas.microsoft.com/office/powerpoint/2010/main" val="265392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Our PHT Action Plan</a:t>
            </a:r>
          </a:p>
        </p:txBody>
      </p:sp>
      <p:sp>
        <p:nvSpPr>
          <p:cNvPr id="3" name="Content Placeholder 2"/>
          <p:cNvSpPr>
            <a:spLocks noGrp="1"/>
          </p:cNvSpPr>
          <p:nvPr>
            <p:ph idx="1"/>
          </p:nvPr>
        </p:nvSpPr>
        <p:spPr/>
        <p:txBody>
          <a:bodyPr>
            <a:normAutofit fontScale="92500" lnSpcReduction="20000"/>
          </a:bodyPr>
          <a:lstStyle/>
          <a:p>
            <a:pPr marL="0" indent="0">
              <a:spcAft>
                <a:spcPct val="0"/>
              </a:spcAft>
              <a:buNone/>
            </a:pPr>
            <a:r>
              <a:rPr lang="en-GB" sz="2800">
                <a:effectLst/>
                <a:latin typeface="Calibri" pitchFamily="34" charset="0"/>
                <a:ea typeface="Times New Roman"/>
              </a:rPr>
              <a:t>The Trust will integrate four strategies of</a:t>
            </a:r>
          </a:p>
          <a:p>
            <a:r>
              <a:rPr lang="en-GB" sz="2800">
                <a:effectLst/>
                <a:latin typeface="Calibri" pitchFamily="34" charset="0"/>
                <a:ea typeface="Times New Roman"/>
              </a:rPr>
              <a:t>advocacy, </a:t>
            </a:r>
          </a:p>
          <a:p>
            <a:r>
              <a:rPr lang="en-GB" sz="2800">
                <a:effectLst/>
                <a:latin typeface="Calibri" pitchFamily="34" charset="0"/>
                <a:ea typeface="Times New Roman"/>
              </a:rPr>
              <a:t>education, </a:t>
            </a:r>
          </a:p>
          <a:p>
            <a:r>
              <a:rPr lang="en-GB" sz="2800">
                <a:effectLst/>
                <a:latin typeface="Calibri" pitchFamily="34" charset="0"/>
                <a:ea typeface="Times New Roman"/>
              </a:rPr>
              <a:t>communication and </a:t>
            </a:r>
          </a:p>
          <a:p>
            <a:r>
              <a:rPr lang="en-GB" sz="2800">
                <a:effectLst/>
                <a:latin typeface="Calibri" pitchFamily="34" charset="0"/>
                <a:ea typeface="Times New Roman"/>
              </a:rPr>
              <a:t>facilitation </a:t>
            </a:r>
          </a:p>
          <a:p>
            <a:pPr marL="0" indent="0">
              <a:buNone/>
            </a:pPr>
            <a:endParaRPr lang="en-GB" sz="2800">
              <a:effectLst/>
              <a:latin typeface="Calibri" pitchFamily="34" charset="0"/>
              <a:ea typeface="Times New Roman"/>
            </a:endParaRPr>
          </a:p>
          <a:p>
            <a:pPr marL="0" indent="0">
              <a:buNone/>
            </a:pPr>
            <a:r>
              <a:rPr lang="en-GB" sz="2800">
                <a:effectLst/>
                <a:latin typeface="Calibri" pitchFamily="34" charset="0"/>
                <a:ea typeface="Times New Roman"/>
              </a:rPr>
              <a:t>to deliver a work-plan that reflects the skills, interests and experience of Trustees and the objectives of the Trust.  </a:t>
            </a:r>
          </a:p>
          <a:p>
            <a:pPr marL="0" indent="0">
              <a:buNone/>
            </a:pPr>
            <a:endParaRPr lang="en-GB" sz="2800">
              <a:latin typeface="Calibri" pitchFamily="34" charset="0"/>
              <a:ea typeface="Times New Roman"/>
            </a:endParaRPr>
          </a:p>
          <a:p>
            <a:pPr marL="0" indent="0">
              <a:buNone/>
            </a:pPr>
            <a:r>
              <a:rPr lang="en-GB" sz="2800">
                <a:effectLst/>
                <a:latin typeface="Calibri" pitchFamily="34" charset="0"/>
                <a:ea typeface="Times New Roman"/>
              </a:rPr>
              <a:t>The work-plan must be realistic and achievable, and make a significant contribution to the Porirua Harbour Strategy</a:t>
            </a:r>
            <a:r>
              <a:rPr lang="en-GB">
                <a:effectLst/>
                <a:latin typeface="Georgia"/>
                <a:ea typeface="Times New Roman"/>
              </a:rPr>
              <a:t>.</a:t>
            </a:r>
            <a:endParaRPr lang="en-NZ">
              <a:effectLst/>
              <a:latin typeface="Times New Roman"/>
              <a:ea typeface="Times New Roman"/>
            </a:endParaRPr>
          </a:p>
          <a:p>
            <a:endParaRPr lang="en-NZ"/>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182038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spcBef>
                <a:spcPct val="20000"/>
              </a:spcBef>
            </a:pPr>
            <a:br>
              <a:rPr lang="en-GB">
                <a:solidFill>
                  <a:prstClr val="black"/>
                </a:solidFill>
                <a:latin typeface="Georgia"/>
                <a:ea typeface="Times New Roman"/>
                <a:cs typeface="+mn-cs"/>
              </a:rPr>
            </a:br>
            <a:r>
              <a:rPr lang="en-GB">
                <a:solidFill>
                  <a:prstClr val="black"/>
                </a:solidFill>
                <a:latin typeface="Georgia"/>
                <a:ea typeface="Times New Roman"/>
                <a:cs typeface="+mn-cs"/>
              </a:rPr>
              <a:t>Advocacy </a:t>
            </a:r>
            <a:br>
              <a:rPr lang="en-NZ" sz="4000">
                <a:solidFill>
                  <a:prstClr val="black"/>
                </a:solidFill>
                <a:latin typeface="Times New Roman"/>
                <a:ea typeface="Times New Roman"/>
                <a:cs typeface="+mn-cs"/>
              </a:rPr>
            </a:br>
            <a:endParaRPr lang="en-NZ" sz="4000"/>
          </a:p>
        </p:txBody>
      </p:sp>
      <p:sp>
        <p:nvSpPr>
          <p:cNvPr id="3" name="Content Placeholder 2"/>
          <p:cNvSpPr>
            <a:spLocks noGrp="1"/>
          </p:cNvSpPr>
          <p:nvPr>
            <p:ph idx="1"/>
          </p:nvPr>
        </p:nvSpPr>
        <p:spPr/>
        <p:txBody>
          <a:bodyPr>
            <a:normAutofit fontScale="92500" lnSpcReduction="20000"/>
          </a:bodyPr>
          <a:lstStyle/>
          <a:p>
            <a:r>
              <a:rPr lang="en-GB" sz="2600">
                <a:effectLst/>
                <a:ea typeface="Times New Roman"/>
              </a:rPr>
              <a:t>Trustees are building our own knowledge of the harbour and catchment issues</a:t>
            </a:r>
          </a:p>
          <a:p>
            <a:r>
              <a:rPr lang="en-GB" sz="2600">
                <a:ea typeface="Times New Roman"/>
              </a:rPr>
              <a:t>We have created an “annual scorecard” for the harbour and each of the catchments to show how well local bodies have delivered against the strategy.</a:t>
            </a:r>
          </a:p>
          <a:p>
            <a:r>
              <a:rPr lang="en-GB" sz="2600">
                <a:effectLst/>
                <a:ea typeface="Times New Roman"/>
              </a:rPr>
              <a:t>taking opportunities to promote our priorities for the Harbour, </a:t>
            </a:r>
          </a:p>
          <a:p>
            <a:r>
              <a:rPr lang="en-GB" sz="2600">
                <a:ea typeface="Times New Roman"/>
              </a:rPr>
              <a:t>Being a “watc</a:t>
            </a:r>
            <a:r>
              <a:rPr lang="en-GB" sz="2600">
                <a:effectLst/>
                <a:ea typeface="Times New Roman"/>
              </a:rPr>
              <a:t>hdog” organisation to monitor delivery of the Harbour Strategy.</a:t>
            </a:r>
          </a:p>
          <a:p>
            <a:pPr marL="0" indent="0">
              <a:buNone/>
            </a:pPr>
            <a:endParaRPr lang="en-NZ" sz="2600">
              <a:effectLst/>
              <a:ea typeface="Times New Roman"/>
            </a:endParaRPr>
          </a:p>
          <a:p>
            <a:pPr>
              <a:spcAft>
                <a:spcPct val="0"/>
              </a:spcAft>
            </a:pPr>
            <a:r>
              <a:rPr lang="en-GB" sz="2600">
                <a:effectLst/>
                <a:ea typeface="Times New Roman"/>
              </a:rPr>
              <a:t>How - attending public meetings and consultations, regular contact with officials, participating in consultation processes eg writing submissions.</a:t>
            </a:r>
            <a:endParaRPr lang="en-NZ" sz="2600">
              <a:effectLst/>
              <a:ea typeface="Times New Roman"/>
            </a:endParaRPr>
          </a:p>
          <a:p>
            <a:pPr>
              <a:spcAft>
                <a:spcPct val="0"/>
              </a:spcAft>
            </a:pPr>
            <a:endParaRPr lang="en-NZ">
              <a:effectLst/>
              <a:latin typeface="Times New Roman"/>
              <a:ea typeface="Times New Roman"/>
            </a:endParaRPr>
          </a:p>
          <a:p>
            <a:endParaRPr lang="en-NZ"/>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2723349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spcBef>
                <a:spcPct val="20000"/>
              </a:spcBef>
            </a:pPr>
            <a:br>
              <a:rPr lang="en-GB" b="1">
                <a:solidFill>
                  <a:prstClr val="black"/>
                </a:solidFill>
                <a:latin typeface="Georgia"/>
                <a:ea typeface="Times New Roman"/>
                <a:cs typeface="+mn-cs"/>
              </a:rPr>
            </a:br>
            <a:r>
              <a:rPr lang="en-GB" sz="4900">
                <a:solidFill>
                  <a:prstClr val="black"/>
                </a:solidFill>
                <a:latin typeface="Georgia"/>
                <a:ea typeface="Times New Roman"/>
                <a:cs typeface="+mn-cs"/>
              </a:rPr>
              <a:t>Communication</a:t>
            </a:r>
            <a:br>
              <a:rPr lang="en-NZ" sz="4900">
                <a:solidFill>
                  <a:prstClr val="black"/>
                </a:solidFill>
                <a:latin typeface="Times New Roman"/>
                <a:ea typeface="Times New Roman"/>
                <a:cs typeface="+mn-cs"/>
              </a:rPr>
            </a:br>
            <a:endParaRPr lang="en-NZ" sz="4900"/>
          </a:p>
        </p:txBody>
      </p:sp>
      <p:sp>
        <p:nvSpPr>
          <p:cNvPr id="3" name="Content Placeholder 2"/>
          <p:cNvSpPr>
            <a:spLocks noGrp="1"/>
          </p:cNvSpPr>
          <p:nvPr>
            <p:ph idx="1"/>
          </p:nvPr>
        </p:nvSpPr>
        <p:spPr/>
        <p:txBody>
          <a:bodyPr>
            <a:normAutofit/>
          </a:bodyPr>
          <a:lstStyle/>
          <a:p>
            <a:pPr>
              <a:spcAft>
                <a:spcPct val="0"/>
              </a:spcAft>
            </a:pPr>
            <a:r>
              <a:rPr lang="en-GB" sz="2600">
                <a:effectLst/>
                <a:ea typeface="Times New Roman"/>
              </a:rPr>
              <a:t>promoting issues and events about the Harbour to a range of audiences, </a:t>
            </a:r>
          </a:p>
          <a:p>
            <a:pPr>
              <a:spcAft>
                <a:spcPct val="0"/>
              </a:spcAft>
            </a:pPr>
            <a:r>
              <a:rPr lang="en-GB" sz="2600">
                <a:effectLst/>
                <a:ea typeface="Times New Roman"/>
              </a:rPr>
              <a:t>raising awareness with a view to encourage participation by members of the public and interest groups,</a:t>
            </a:r>
          </a:p>
          <a:p>
            <a:pPr>
              <a:spcAft>
                <a:spcPct val="0"/>
              </a:spcAft>
            </a:pPr>
            <a:r>
              <a:rPr lang="en-GB" sz="2600">
                <a:effectLst/>
                <a:ea typeface="Times New Roman"/>
              </a:rPr>
              <a:t>helping to keep people informed on issues and developments, promoting the efforts of others.</a:t>
            </a:r>
          </a:p>
          <a:p>
            <a:pPr>
              <a:spcAft>
                <a:spcPct val="0"/>
              </a:spcAft>
            </a:pPr>
            <a:endParaRPr lang="en-NZ" sz="2600">
              <a:effectLst/>
              <a:ea typeface="Times New Roman"/>
            </a:endParaRPr>
          </a:p>
          <a:p>
            <a:pPr>
              <a:spcAft>
                <a:spcPct val="0"/>
              </a:spcAft>
            </a:pPr>
            <a:r>
              <a:rPr lang="en-GB" sz="2600">
                <a:effectLst/>
                <a:ea typeface="Times New Roman"/>
              </a:rPr>
              <a:t>How – through our website, e-newsletters, presentations to groups, media releases</a:t>
            </a:r>
            <a:endParaRPr lang="en-NZ" sz="2600">
              <a:effectLst/>
              <a:ea typeface="Times New Roman"/>
            </a:endParaRPr>
          </a:p>
          <a:p>
            <a:pPr>
              <a:spcAft>
                <a:spcPct val="0"/>
              </a:spcAft>
            </a:pPr>
            <a:endParaRPr lang="en-NZ" sz="2600">
              <a:effectLst/>
              <a:ea typeface="Times New Roman"/>
            </a:endParaRPr>
          </a:p>
          <a:p>
            <a:endParaRPr lang="en-NZ"/>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2837795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342900" lvl="0" indent="-342900">
              <a:spcBef>
                <a:spcPct val="20000"/>
              </a:spcBef>
            </a:pPr>
            <a:br>
              <a:rPr lang="en-GB" sz="3200" b="1">
                <a:solidFill>
                  <a:prstClr val="black"/>
                </a:solidFill>
                <a:latin typeface="Georgia"/>
                <a:ea typeface="Times New Roman"/>
                <a:cs typeface="+mn-cs"/>
              </a:rPr>
            </a:br>
            <a:r>
              <a:rPr lang="en-GB" sz="4900">
                <a:solidFill>
                  <a:prstClr val="black"/>
                </a:solidFill>
                <a:latin typeface="Georgia"/>
                <a:ea typeface="Times New Roman"/>
                <a:cs typeface="+mn-cs"/>
              </a:rPr>
              <a:t>Education</a:t>
            </a:r>
            <a:br>
              <a:rPr lang="en-NZ" sz="4900">
                <a:solidFill>
                  <a:prstClr val="black"/>
                </a:solidFill>
                <a:latin typeface="Times New Roman"/>
                <a:ea typeface="Times New Roman"/>
                <a:cs typeface="+mn-cs"/>
              </a:rPr>
            </a:br>
            <a:endParaRPr lang="en-NZ" sz="4900"/>
          </a:p>
        </p:txBody>
      </p:sp>
      <p:sp>
        <p:nvSpPr>
          <p:cNvPr id="3" name="Content Placeholder 2"/>
          <p:cNvSpPr>
            <a:spLocks noGrp="1"/>
          </p:cNvSpPr>
          <p:nvPr>
            <p:ph idx="1"/>
          </p:nvPr>
        </p:nvSpPr>
        <p:spPr/>
        <p:txBody>
          <a:bodyPr>
            <a:normAutofit/>
          </a:bodyPr>
          <a:lstStyle/>
          <a:p>
            <a:r>
              <a:rPr lang="en-GB" sz="2400">
                <a:effectLst/>
                <a:ea typeface="Times New Roman"/>
              </a:rPr>
              <a:t>We have produced an on-line teaching resource for teachers in the catchment based on the Living Waters DVD documentaries.</a:t>
            </a:r>
          </a:p>
          <a:p>
            <a:r>
              <a:rPr lang="en-GB" sz="2400">
                <a:ea typeface="Times New Roman"/>
              </a:rPr>
              <a:t>We have produced a documentary in the Samoan language on issues for the harbour and catchment.</a:t>
            </a:r>
          </a:p>
          <a:p>
            <a:r>
              <a:rPr lang="en-GB" sz="2400">
                <a:effectLst/>
                <a:ea typeface="Times New Roman"/>
              </a:rPr>
              <a:t>Our education coordinator runs teacher workshops and is available to assist schools across the catchment in the use of the education resource</a:t>
            </a:r>
          </a:p>
          <a:p>
            <a:endParaRPr lang="en-NZ" sz="2400">
              <a:effectLst/>
              <a:ea typeface="Times New Roman"/>
            </a:endParaRPr>
          </a:p>
          <a:p>
            <a:pPr>
              <a:spcAft>
                <a:spcPct val="0"/>
              </a:spcAft>
            </a:pPr>
            <a:r>
              <a:rPr lang="en-GB" sz="2400">
                <a:effectLst/>
                <a:ea typeface="Times New Roman"/>
              </a:rPr>
              <a:t>How - Living Waters resource for schools, participate in Harbour Education network </a:t>
            </a:r>
            <a:endParaRPr lang="en-NZ" sz="2400">
              <a:effectLst/>
              <a:ea typeface="Times New Roman"/>
            </a:endParaRPr>
          </a:p>
          <a:p>
            <a:endParaRPr lang="en-NZ"/>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1514581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342900" lvl="0" indent="-342900">
              <a:spcBef>
                <a:spcPct val="20000"/>
              </a:spcBef>
            </a:pPr>
            <a:br>
              <a:rPr lang="en-GB" sz="3200" b="1">
                <a:solidFill>
                  <a:prstClr val="black"/>
                </a:solidFill>
                <a:latin typeface="Georgia"/>
                <a:ea typeface="Times New Roman"/>
                <a:cs typeface="+mn-cs"/>
              </a:rPr>
            </a:br>
            <a:r>
              <a:rPr lang="en-GB" sz="4900">
                <a:solidFill>
                  <a:prstClr val="black"/>
                </a:solidFill>
                <a:latin typeface="Georgia"/>
                <a:ea typeface="Times New Roman"/>
                <a:cs typeface="+mn-cs"/>
              </a:rPr>
              <a:t>Facilitation</a:t>
            </a:r>
            <a:br>
              <a:rPr lang="en-NZ" sz="4900">
                <a:solidFill>
                  <a:prstClr val="black"/>
                </a:solidFill>
                <a:latin typeface="Times New Roman"/>
                <a:ea typeface="Times New Roman"/>
                <a:cs typeface="+mn-cs"/>
              </a:rPr>
            </a:br>
            <a:endParaRPr lang="en-NZ" sz="4900"/>
          </a:p>
        </p:txBody>
      </p:sp>
      <p:sp>
        <p:nvSpPr>
          <p:cNvPr id="3" name="Content Placeholder 2"/>
          <p:cNvSpPr>
            <a:spLocks noGrp="1"/>
          </p:cNvSpPr>
          <p:nvPr>
            <p:ph idx="1"/>
          </p:nvPr>
        </p:nvSpPr>
        <p:spPr/>
        <p:txBody>
          <a:bodyPr>
            <a:normAutofit/>
          </a:bodyPr>
          <a:lstStyle/>
          <a:p>
            <a:pPr>
              <a:spcAft>
                <a:spcPct val="0"/>
              </a:spcAft>
            </a:pPr>
            <a:r>
              <a:rPr lang="en-GB" sz="2400" dirty="0">
                <a:effectLst/>
                <a:ea typeface="Times New Roman"/>
              </a:rPr>
              <a:t>Bringing people together in the interest of Harbour recovery, being an independent voice, enabling people to participate in action.</a:t>
            </a:r>
          </a:p>
          <a:p>
            <a:pPr>
              <a:spcAft>
                <a:spcPct val="0"/>
              </a:spcAft>
            </a:pPr>
            <a:r>
              <a:rPr lang="en-GB" sz="2400" dirty="0">
                <a:ea typeface="Times New Roman"/>
              </a:rPr>
              <a:t>Regular clean-ups of the harbour, currently concentrating on the </a:t>
            </a:r>
            <a:r>
              <a:rPr lang="en-GB" sz="2400" dirty="0" err="1">
                <a:ea typeface="Times New Roman"/>
              </a:rPr>
              <a:t>Porirua</a:t>
            </a:r>
            <a:r>
              <a:rPr lang="en-GB" sz="2400" dirty="0">
                <a:ea typeface="Times New Roman"/>
              </a:rPr>
              <a:t> Stream mouth and </a:t>
            </a:r>
            <a:r>
              <a:rPr lang="en-GB" sz="2400" dirty="0" err="1">
                <a:ea typeface="Times New Roman"/>
              </a:rPr>
              <a:t>Onepoto</a:t>
            </a:r>
            <a:r>
              <a:rPr lang="en-GB" sz="2400" dirty="0">
                <a:ea typeface="Times New Roman"/>
              </a:rPr>
              <a:t> Arm</a:t>
            </a:r>
          </a:p>
          <a:p>
            <a:pPr>
              <a:spcAft>
                <a:spcPct val="0"/>
              </a:spcAft>
            </a:pPr>
            <a:r>
              <a:rPr lang="en-GB" sz="2400" dirty="0">
                <a:effectLst/>
                <a:ea typeface="Times New Roman"/>
              </a:rPr>
              <a:t>Extending into the stream catchments and lagoons with other groups</a:t>
            </a:r>
          </a:p>
          <a:p>
            <a:pPr>
              <a:spcAft>
                <a:spcPct val="0"/>
              </a:spcAft>
            </a:pPr>
            <a:r>
              <a:rPr lang="en-GB" sz="2400" dirty="0">
                <a:effectLst/>
                <a:ea typeface="Times New Roman"/>
              </a:rPr>
              <a:t>Re-vegetation planting programmes in estuarine areas</a:t>
            </a:r>
          </a:p>
          <a:p>
            <a:pPr>
              <a:spcAft>
                <a:spcPct val="0"/>
              </a:spcAft>
            </a:pPr>
            <a:r>
              <a:rPr lang="en-GB" sz="2400" dirty="0">
                <a:ea typeface="Times New Roman"/>
              </a:rPr>
              <a:t>Drains to stream plaques</a:t>
            </a:r>
            <a:endParaRPr lang="en-GB" sz="2400" dirty="0">
              <a:effectLst/>
              <a:ea typeface="Times New Roman"/>
            </a:endParaRPr>
          </a:p>
          <a:p>
            <a:pPr>
              <a:spcAft>
                <a:spcPct val="0"/>
              </a:spcAft>
            </a:pPr>
            <a:r>
              <a:rPr lang="en-NZ" sz="2400" dirty="0">
                <a:ea typeface="Times New Roman"/>
              </a:rPr>
              <a:t>Recreational access to the harbour and catchments</a:t>
            </a:r>
            <a:endParaRPr lang="en-NZ" sz="2400" dirty="0">
              <a:effectLst/>
              <a:ea typeface="Times New Roman"/>
            </a:endParaRPr>
          </a:p>
          <a:p>
            <a:endParaRPr lang="en-NZ" dirty="0"/>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2503248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Current Trustees</a:t>
            </a:r>
          </a:p>
        </p:txBody>
      </p:sp>
      <p:sp>
        <p:nvSpPr>
          <p:cNvPr id="3" name="Content Placeholder 2"/>
          <p:cNvSpPr>
            <a:spLocks noGrp="1"/>
          </p:cNvSpPr>
          <p:nvPr>
            <p:ph idx="1"/>
          </p:nvPr>
        </p:nvSpPr>
        <p:spPr/>
        <p:txBody>
          <a:bodyPr>
            <a:normAutofit/>
          </a:bodyPr>
          <a:lstStyle/>
          <a:p>
            <a:r>
              <a:rPr lang="en-NZ" dirty="0"/>
              <a:t>Grant Baker (Chair)</a:t>
            </a:r>
          </a:p>
          <a:p>
            <a:r>
              <a:rPr lang="en-NZ" dirty="0"/>
              <a:t>Peter Gilberd(WCC); Jenny Brash (GWRC); Vacant (</a:t>
            </a:r>
            <a:r>
              <a:rPr lang="en-NZ" dirty="0" err="1"/>
              <a:t>Ngati</a:t>
            </a:r>
            <a:r>
              <a:rPr lang="en-NZ" dirty="0"/>
              <a:t> Toa); Anita Baker (PCC).</a:t>
            </a:r>
          </a:p>
          <a:p>
            <a:r>
              <a:rPr lang="en-NZ" dirty="0"/>
              <a:t>Ray Baker-Underhill, </a:t>
            </a:r>
            <a:r>
              <a:rPr lang="en-NZ"/>
              <a:t>Rex Brady, Lindsay </a:t>
            </a:r>
            <a:r>
              <a:rPr lang="en-NZ" dirty="0" err="1"/>
              <a:t>Gow</a:t>
            </a:r>
            <a:r>
              <a:rPr lang="en-NZ" dirty="0"/>
              <a:t>, Daryl Hayes, Mark Neeson, Donna Sherlock, Larissa </a:t>
            </a:r>
            <a:r>
              <a:rPr lang="en-NZ" dirty="0" err="1"/>
              <a:t>Toelupe</a:t>
            </a:r>
            <a:r>
              <a:rPr lang="en-NZ" dirty="0"/>
              <a:t>, Kylie </a:t>
            </a:r>
            <a:r>
              <a:rPr lang="en-NZ" dirty="0" err="1"/>
              <a:t>Wihapi</a:t>
            </a:r>
            <a:r>
              <a:rPr lang="en-NZ" dirty="0"/>
              <a:t>.</a:t>
            </a:r>
          </a:p>
          <a:p>
            <a:r>
              <a:rPr lang="en-NZ" dirty="0"/>
              <a:t>Peter Sherwin, Christine Stanley. </a:t>
            </a:r>
          </a:p>
        </p:txBody>
      </p:sp>
    </p:spTree>
    <p:extLst>
      <p:ext uri="{BB962C8B-B14F-4D97-AF65-F5344CB8AC3E}">
        <p14:creationId xmlns:p14="http://schemas.microsoft.com/office/powerpoint/2010/main" val="3784487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a:t>Other relevant links </a:t>
            </a:r>
          </a:p>
        </p:txBody>
      </p:sp>
      <p:sp>
        <p:nvSpPr>
          <p:cNvPr id="3" name="Content Placeholder 2"/>
          <p:cNvSpPr>
            <a:spLocks noGrp="1"/>
          </p:cNvSpPr>
          <p:nvPr>
            <p:ph idx="1"/>
          </p:nvPr>
        </p:nvSpPr>
        <p:spPr/>
        <p:txBody>
          <a:bodyPr>
            <a:normAutofit/>
          </a:bodyPr>
          <a:lstStyle/>
          <a:p>
            <a:pPr fontAlgn="base"/>
            <a:r>
              <a:rPr lang="en-NZ" dirty="0"/>
              <a:t>For more information go to the </a:t>
            </a:r>
            <a:r>
              <a:rPr lang="en-NZ" dirty="0" err="1"/>
              <a:t>Porirua</a:t>
            </a:r>
            <a:r>
              <a:rPr lang="en-NZ" dirty="0"/>
              <a:t> Harbour Trust website</a:t>
            </a:r>
          </a:p>
          <a:p>
            <a:pPr fontAlgn="base"/>
            <a:r>
              <a:rPr lang="en-NZ" dirty="0">
                <a:hlinkClick r:id="rId2"/>
              </a:rPr>
              <a:t>http://www.poriruaharbourtrust.org.nz</a:t>
            </a:r>
            <a:r>
              <a:rPr lang="en-NZ" dirty="0"/>
              <a:t> </a:t>
            </a:r>
          </a:p>
          <a:p>
            <a:pPr fontAlgn="base"/>
            <a:endParaRPr lang="en-NZ" dirty="0"/>
          </a:p>
          <a:p>
            <a:pPr fontAlgn="base"/>
            <a:r>
              <a:rPr lang="en-NZ" dirty="0"/>
              <a:t>Or our </a:t>
            </a:r>
            <a:r>
              <a:rPr lang="en-NZ" dirty="0" err="1"/>
              <a:t>facebook</a:t>
            </a:r>
            <a:r>
              <a:rPr lang="en-NZ" dirty="0"/>
              <a:t> page </a:t>
            </a:r>
          </a:p>
          <a:p>
            <a:pPr fontAlgn="base"/>
            <a:r>
              <a:rPr lang="en-NZ" sz="2800" dirty="0">
                <a:hlinkClick r:id="rId3"/>
              </a:rPr>
              <a:t>https://www.facebook.com/PoriruaHarbourTrust/</a:t>
            </a:r>
            <a:r>
              <a:rPr lang="en-NZ" sz="2800" dirty="0"/>
              <a:t> </a:t>
            </a:r>
          </a:p>
        </p:txBody>
      </p:sp>
      <p:pic>
        <p:nvPicPr>
          <p:cNvPr id="4" name="Picture 3"/>
          <p:cNvPicPr/>
          <p:nvPr/>
        </p:nvPicPr>
        <p:blipFill>
          <a:blip r:embed="rId4"/>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385296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Background</a:t>
            </a:r>
          </a:p>
        </p:txBody>
      </p:sp>
      <p:sp>
        <p:nvSpPr>
          <p:cNvPr id="3" name="Content Placeholder 2"/>
          <p:cNvSpPr>
            <a:spLocks noGrp="1"/>
          </p:cNvSpPr>
          <p:nvPr>
            <p:ph idx="1"/>
          </p:nvPr>
        </p:nvSpPr>
        <p:spPr>
          <a:xfrm>
            <a:off x="457200" y="1600200"/>
            <a:ext cx="8229600" cy="4853136"/>
          </a:xfrm>
        </p:spPr>
        <p:txBody>
          <a:bodyPr>
            <a:normAutofit fontScale="77500" lnSpcReduction="20000"/>
          </a:bodyPr>
          <a:lstStyle/>
          <a:p>
            <a:pPr marL="0" indent="0" fontAlgn="base">
              <a:buNone/>
            </a:pPr>
            <a:endParaRPr lang="en-NZ" b="1"/>
          </a:p>
          <a:p>
            <a:pPr fontAlgn="base"/>
            <a:r>
              <a:rPr lang="en-NZ" sz="3100"/>
              <a:t>The Porirua Harbour and Catchment Community Trust was formally established on the 11</a:t>
            </a:r>
            <a:r>
              <a:rPr lang="en-NZ" sz="3100" baseline="30000"/>
              <a:t>th</a:t>
            </a:r>
            <a:r>
              <a:rPr lang="en-NZ" sz="3100"/>
              <a:t> March 2011.</a:t>
            </a:r>
          </a:p>
          <a:p>
            <a:pPr fontAlgn="base"/>
            <a:endParaRPr lang="en-NZ" sz="3100"/>
          </a:p>
          <a:p>
            <a:pPr fontAlgn="base"/>
            <a:r>
              <a:rPr lang="en-NZ" sz="3100"/>
              <a:t>The need for the trust was identified in the initial Pauatahanui Inlet Community Trust (PICT) Action Plan in 2000 and significant work was then carried out by Porirua City Council, Greater Wellington Regional Council, Wellington City Council and Ngati Toa Rangatira</a:t>
            </a:r>
          </a:p>
          <a:p>
            <a:pPr fontAlgn="base"/>
            <a:endParaRPr lang="en-NZ" sz="3100"/>
          </a:p>
          <a:p>
            <a:pPr fontAlgn="base"/>
            <a:r>
              <a:rPr lang="en-NZ" sz="3100"/>
              <a:t>As a result the parties recognized the value of having an independent advocate for the Porirua Harbour and its catchment and the Porirua Harbour and Catchment Community Trust was formed.</a:t>
            </a:r>
          </a:p>
          <a:p>
            <a:pPr marL="0" indent="0" fontAlgn="base">
              <a:buNone/>
            </a:pPr>
            <a:endParaRPr lang="en-NZ"/>
          </a:p>
          <a:p>
            <a:pPr fontAlgn="base"/>
            <a:endParaRPr lang="en-NZ"/>
          </a:p>
          <a:p>
            <a:endParaRPr lang="en-NZ"/>
          </a:p>
        </p:txBody>
      </p:sp>
      <p:pic>
        <p:nvPicPr>
          <p:cNvPr id="4" name="Picture 3"/>
          <p:cNvPicPr/>
          <p:nvPr/>
        </p:nvPicPr>
        <p:blipFill>
          <a:blip r:embed="rId2"/>
          <a:srcRect/>
          <a:stretch>
            <a:fillRect/>
          </a:stretch>
        </p:blipFill>
        <p:spPr>
          <a:xfrm>
            <a:off x="467544" y="260649"/>
            <a:ext cx="1512169" cy="1080120"/>
          </a:xfrm>
          <a:prstGeom prst="rect">
            <a:avLst/>
          </a:prstGeom>
          <a:noFill/>
          <a:ln>
            <a:noFill/>
          </a:ln>
        </p:spPr>
      </p:pic>
    </p:spTree>
    <p:extLst>
      <p:ext uri="{BB962C8B-B14F-4D97-AF65-F5344CB8AC3E}">
        <p14:creationId xmlns:p14="http://schemas.microsoft.com/office/powerpoint/2010/main" val="1784087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Our Role</a:t>
            </a:r>
          </a:p>
        </p:txBody>
      </p:sp>
      <p:sp>
        <p:nvSpPr>
          <p:cNvPr id="3" name="Content Placeholder 2"/>
          <p:cNvSpPr>
            <a:spLocks noGrp="1"/>
          </p:cNvSpPr>
          <p:nvPr>
            <p:ph idx="1"/>
          </p:nvPr>
        </p:nvSpPr>
        <p:spPr>
          <a:xfrm>
            <a:off x="457200" y="1268760"/>
            <a:ext cx="8229600" cy="4857403"/>
          </a:xfrm>
        </p:spPr>
        <p:txBody>
          <a:bodyPr>
            <a:normAutofit lnSpcReduction="10000"/>
          </a:bodyPr>
          <a:lstStyle/>
          <a:p>
            <a:pPr marL="0" indent="0">
              <a:buNone/>
            </a:pPr>
            <a:r>
              <a:rPr lang="en-NZ" sz="2400"/>
              <a:t>To promote the sustainable management of the Porirua Harbour and its catchment by:</a:t>
            </a:r>
          </a:p>
          <a:p>
            <a:pPr marL="0" indent="0">
              <a:buNone/>
            </a:pPr>
            <a:endParaRPr lang="en-NZ" sz="2400"/>
          </a:p>
          <a:p>
            <a:r>
              <a:rPr lang="en-NZ" sz="2400"/>
              <a:t>Advocating for sustainable management</a:t>
            </a:r>
          </a:p>
          <a:p>
            <a:endParaRPr lang="en-NZ" sz="2400"/>
          </a:p>
          <a:p>
            <a:r>
              <a:rPr lang="en-NZ" sz="2400"/>
              <a:t>Fostering understanding of ecological and environmental issues</a:t>
            </a:r>
          </a:p>
          <a:p>
            <a:endParaRPr lang="en-NZ" sz="2400"/>
          </a:p>
          <a:p>
            <a:r>
              <a:rPr lang="en-NZ" sz="2400"/>
              <a:t>Coordinating input from community groups</a:t>
            </a:r>
          </a:p>
          <a:p>
            <a:endParaRPr lang="en-NZ" sz="2400"/>
          </a:p>
          <a:p>
            <a:r>
              <a:rPr lang="en-NZ" sz="2400"/>
              <a:t>Supporting, promoting and contributing to programmes and projects aimed to improve the harbour and catchments.</a:t>
            </a:r>
          </a:p>
        </p:txBody>
      </p:sp>
    </p:spTree>
    <p:extLst>
      <p:ext uri="{BB962C8B-B14F-4D97-AF65-F5344CB8AC3E}">
        <p14:creationId xmlns:p14="http://schemas.microsoft.com/office/powerpoint/2010/main" val="2839977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So what is our Catchment</a:t>
            </a:r>
          </a:p>
        </p:txBody>
      </p:sp>
      <p:pic>
        <p:nvPicPr>
          <p:cNvPr id="4" name="Content Placeholder 3"/>
          <p:cNvPicPr>
            <a:picLocks noGrp="1" noChangeAspect="1"/>
          </p:cNvPicPr>
          <p:nvPr>
            <p:ph sz="half" idx="1"/>
          </p:nvPr>
        </p:nvPicPr>
        <p:blipFill>
          <a:blip r:embed="rId2"/>
          <a:srcRect/>
          <a:stretch>
            <a:fillRect/>
          </a:stretch>
        </p:blipFill>
        <p:spPr>
          <a:xfrm>
            <a:off x="395536" y="1412776"/>
            <a:ext cx="4038600" cy="4549394"/>
          </a:xfrm>
        </p:spPr>
      </p:pic>
      <p:sp>
        <p:nvSpPr>
          <p:cNvPr id="5" name="Content Placeholder 4"/>
          <p:cNvSpPr>
            <a:spLocks noGrp="1"/>
          </p:cNvSpPr>
          <p:nvPr>
            <p:ph sz="half" idx="2"/>
          </p:nvPr>
        </p:nvSpPr>
        <p:spPr>
          <a:xfrm>
            <a:off x="4648200" y="1268760"/>
            <a:ext cx="4038600" cy="4857403"/>
          </a:xfrm>
        </p:spPr>
        <p:txBody>
          <a:bodyPr>
            <a:normAutofit/>
          </a:bodyPr>
          <a:lstStyle/>
          <a:p>
            <a:r>
              <a:rPr lang="en-NZ" sz="2400"/>
              <a:t>The area where natural drainage of water occurs through a water course to the sea.</a:t>
            </a:r>
          </a:p>
          <a:p>
            <a:r>
              <a:rPr lang="en-NZ" sz="2400"/>
              <a:t>The Porirua Harbour has three main catchments</a:t>
            </a:r>
          </a:p>
          <a:p>
            <a:pPr lvl="1"/>
            <a:r>
              <a:rPr lang="en-NZ"/>
              <a:t>Pauatahanui Inlet </a:t>
            </a:r>
            <a:r>
              <a:rPr lang="en-NZ" sz="2000"/>
              <a:t>(470ha)</a:t>
            </a:r>
          </a:p>
          <a:p>
            <a:pPr lvl="1"/>
            <a:r>
              <a:rPr lang="en-NZ"/>
              <a:t>Onepoto Arm </a:t>
            </a:r>
            <a:r>
              <a:rPr lang="en-NZ" sz="2000"/>
              <a:t>(240ha)</a:t>
            </a:r>
          </a:p>
          <a:p>
            <a:pPr lvl="1"/>
            <a:r>
              <a:rPr lang="en-NZ"/>
              <a:t>Harbour Entrance</a:t>
            </a:r>
          </a:p>
        </p:txBody>
      </p:sp>
    </p:spTree>
    <p:extLst>
      <p:ext uri="{BB962C8B-B14F-4D97-AF65-F5344CB8AC3E}">
        <p14:creationId xmlns:p14="http://schemas.microsoft.com/office/powerpoint/2010/main" val="2646508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Pauatahanui Inlet</a:t>
            </a:r>
          </a:p>
        </p:txBody>
      </p:sp>
      <p:pic>
        <p:nvPicPr>
          <p:cNvPr id="5" name="Content Placeholder 4"/>
          <p:cNvPicPr>
            <a:picLocks noGrp="1" noChangeAspect="1"/>
          </p:cNvPicPr>
          <p:nvPr>
            <p:ph sz="half" idx="1"/>
          </p:nvPr>
        </p:nvPicPr>
        <p:blipFill>
          <a:blip r:embed="rId2"/>
          <a:srcRect/>
          <a:stretch>
            <a:fillRect/>
          </a:stretch>
        </p:blipFill>
        <p:spPr>
          <a:xfrm>
            <a:off x="862591" y="1600200"/>
            <a:ext cx="3227818" cy="4525963"/>
          </a:xfrm>
        </p:spPr>
      </p:pic>
      <p:sp>
        <p:nvSpPr>
          <p:cNvPr id="4" name="Content Placeholder 3"/>
          <p:cNvSpPr>
            <a:spLocks noGrp="1"/>
          </p:cNvSpPr>
          <p:nvPr>
            <p:ph sz="half" idx="2"/>
          </p:nvPr>
        </p:nvSpPr>
        <p:spPr/>
        <p:txBody>
          <a:bodyPr>
            <a:normAutofit/>
          </a:bodyPr>
          <a:lstStyle/>
          <a:p>
            <a:pPr marL="0" indent="0">
              <a:buNone/>
            </a:pPr>
            <a:r>
              <a:rPr lang="en-NZ" sz="2400"/>
              <a:t>Includes:</a:t>
            </a:r>
          </a:p>
          <a:p>
            <a:r>
              <a:rPr lang="en-NZ" sz="2400"/>
              <a:t>Kakaho Stream</a:t>
            </a:r>
          </a:p>
          <a:p>
            <a:endParaRPr lang="en-NZ" sz="2400"/>
          </a:p>
          <a:p>
            <a:r>
              <a:rPr lang="en-NZ" sz="2400"/>
              <a:t>Horokiri Stream</a:t>
            </a:r>
          </a:p>
          <a:p>
            <a:endParaRPr lang="en-NZ" sz="2400"/>
          </a:p>
          <a:p>
            <a:r>
              <a:rPr lang="en-NZ" sz="2400"/>
              <a:t>Pauatahanui Stream</a:t>
            </a:r>
          </a:p>
          <a:p>
            <a:endParaRPr lang="en-NZ" sz="2400"/>
          </a:p>
          <a:p>
            <a:r>
              <a:rPr lang="en-NZ" sz="2400"/>
              <a:t>Duck Creek</a:t>
            </a:r>
          </a:p>
        </p:txBody>
      </p:sp>
    </p:spTree>
    <p:extLst>
      <p:ext uri="{BB962C8B-B14F-4D97-AF65-F5344CB8AC3E}">
        <p14:creationId xmlns:p14="http://schemas.microsoft.com/office/powerpoint/2010/main" val="1378382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Onepoto Arm</a:t>
            </a:r>
          </a:p>
        </p:txBody>
      </p:sp>
      <p:pic>
        <p:nvPicPr>
          <p:cNvPr id="5" name="Content Placeholder 4"/>
          <p:cNvPicPr>
            <a:picLocks noGrp="1" noChangeAspect="1"/>
          </p:cNvPicPr>
          <p:nvPr>
            <p:ph sz="half" idx="1"/>
          </p:nvPr>
        </p:nvPicPr>
        <p:blipFill>
          <a:blip r:embed="rId2"/>
          <a:srcRect/>
          <a:stretch>
            <a:fillRect/>
          </a:stretch>
        </p:blipFill>
        <p:spPr>
          <a:xfrm>
            <a:off x="880133" y="1600200"/>
            <a:ext cx="3192733" cy="4525963"/>
          </a:xfrm>
        </p:spPr>
      </p:pic>
      <p:sp>
        <p:nvSpPr>
          <p:cNvPr id="4" name="Content Placeholder 3"/>
          <p:cNvSpPr>
            <a:spLocks noGrp="1"/>
          </p:cNvSpPr>
          <p:nvPr>
            <p:ph sz="half" idx="2"/>
          </p:nvPr>
        </p:nvSpPr>
        <p:spPr/>
        <p:txBody>
          <a:bodyPr>
            <a:normAutofit/>
          </a:bodyPr>
          <a:lstStyle/>
          <a:p>
            <a:pPr marL="0" indent="0">
              <a:buNone/>
            </a:pPr>
            <a:r>
              <a:rPr lang="en-NZ" sz="2400"/>
              <a:t>Includes:</a:t>
            </a:r>
          </a:p>
          <a:p>
            <a:r>
              <a:rPr lang="en-NZ" sz="2400"/>
              <a:t>Kenepuru Stream</a:t>
            </a:r>
          </a:p>
          <a:p>
            <a:r>
              <a:rPr lang="en-NZ" sz="2400"/>
              <a:t>Titahi Bay catchment</a:t>
            </a:r>
          </a:p>
          <a:p>
            <a:r>
              <a:rPr lang="en-NZ" sz="2400"/>
              <a:t>Takapuwahai Stream</a:t>
            </a:r>
          </a:p>
          <a:p>
            <a:r>
              <a:rPr lang="en-NZ" sz="2400"/>
              <a:t>Porirua Stream</a:t>
            </a:r>
          </a:p>
          <a:p>
            <a:pPr lvl="1"/>
            <a:r>
              <a:rPr lang="en-NZ"/>
              <a:t>Mitchell Stream</a:t>
            </a:r>
          </a:p>
          <a:p>
            <a:pPr lvl="1"/>
            <a:r>
              <a:rPr lang="en-NZ"/>
              <a:t>Stebbings Stream</a:t>
            </a:r>
          </a:p>
          <a:p>
            <a:pPr lvl="1"/>
            <a:r>
              <a:rPr lang="en-NZ"/>
              <a:t>Takapu Stream</a:t>
            </a:r>
          </a:p>
        </p:txBody>
      </p:sp>
    </p:spTree>
    <p:extLst>
      <p:ext uri="{BB962C8B-B14F-4D97-AF65-F5344CB8AC3E}">
        <p14:creationId xmlns:p14="http://schemas.microsoft.com/office/powerpoint/2010/main" val="360008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Taupo Swamp Catchment</a:t>
            </a:r>
          </a:p>
        </p:txBody>
      </p:sp>
      <p:pic>
        <p:nvPicPr>
          <p:cNvPr id="5" name="Content Placeholder 4"/>
          <p:cNvPicPr>
            <a:picLocks noGrp="1" noChangeAspect="1"/>
          </p:cNvPicPr>
          <p:nvPr>
            <p:ph sz="half" idx="1"/>
          </p:nvPr>
        </p:nvPicPr>
        <p:blipFill>
          <a:blip r:embed="rId2"/>
          <a:srcRect/>
          <a:stretch>
            <a:fillRect/>
          </a:stretch>
        </p:blipFill>
        <p:spPr>
          <a:xfrm>
            <a:off x="712444" y="1600200"/>
            <a:ext cx="3528112" cy="4525963"/>
          </a:xfrm>
        </p:spPr>
      </p:pic>
      <p:sp>
        <p:nvSpPr>
          <p:cNvPr id="4" name="Content Placeholder 3"/>
          <p:cNvSpPr>
            <a:spLocks noGrp="1"/>
          </p:cNvSpPr>
          <p:nvPr>
            <p:ph sz="half" idx="2"/>
          </p:nvPr>
        </p:nvSpPr>
        <p:spPr/>
        <p:txBody>
          <a:bodyPr/>
          <a:lstStyle/>
          <a:p>
            <a:pPr marL="0" indent="0">
              <a:buNone/>
            </a:pPr>
            <a:r>
              <a:rPr lang="en-NZ" sz="2400"/>
              <a:t>Includes:</a:t>
            </a:r>
          </a:p>
          <a:p>
            <a:r>
              <a:rPr lang="en-NZ" sz="2400"/>
              <a:t>The streams from Pukerua Bay that flow through Taupo Swamp and flow into the Outer Harbour</a:t>
            </a:r>
            <a:r>
              <a:rPr lang="en-NZ"/>
              <a:t>.</a:t>
            </a:r>
          </a:p>
          <a:p>
            <a:r>
              <a:rPr lang="en-NZ" sz="2400"/>
              <a:t>The run-off from farmland in the area</a:t>
            </a:r>
          </a:p>
        </p:txBody>
      </p:sp>
    </p:spTree>
    <p:extLst>
      <p:ext uri="{BB962C8B-B14F-4D97-AF65-F5344CB8AC3E}">
        <p14:creationId xmlns:p14="http://schemas.microsoft.com/office/powerpoint/2010/main" val="242336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50106"/>
          </a:xfrm>
        </p:spPr>
        <p:txBody>
          <a:bodyPr/>
          <a:lstStyle/>
          <a:p>
            <a:r>
              <a:rPr lang="en-NZ"/>
              <a:t>The Lagoons</a:t>
            </a:r>
          </a:p>
        </p:txBody>
      </p:sp>
      <p:pic>
        <p:nvPicPr>
          <p:cNvPr id="7" name="Content Placeholder 6"/>
          <p:cNvPicPr>
            <a:picLocks noGrp="1" noChangeAspect="1"/>
          </p:cNvPicPr>
          <p:nvPr>
            <p:ph idx="1"/>
          </p:nvPr>
        </p:nvPicPr>
        <p:blipFill>
          <a:blip r:embed="rId3"/>
          <a:srcRect/>
          <a:stretch>
            <a:fillRect/>
          </a:stretch>
        </p:blipFill>
        <p:spPr>
          <a:xfrm>
            <a:off x="107504" y="1196752"/>
            <a:ext cx="5976664" cy="1417621"/>
          </a:xfrm>
        </p:spPr>
      </p:pic>
      <p:pic>
        <p:nvPicPr>
          <p:cNvPr id="9" name="Picture 8"/>
          <p:cNvPicPr>
            <a:picLocks noChangeAspect="1"/>
          </p:cNvPicPr>
          <p:nvPr/>
        </p:nvPicPr>
        <p:blipFill>
          <a:blip r:embed="rId4"/>
          <a:srcRect/>
          <a:stretch>
            <a:fillRect/>
          </a:stretch>
        </p:blipFill>
        <p:spPr>
          <a:xfrm>
            <a:off x="3275856" y="2918557"/>
            <a:ext cx="5688632" cy="1368152"/>
          </a:xfrm>
          <a:prstGeom prst="rect">
            <a:avLst/>
          </a:prstGeom>
        </p:spPr>
      </p:pic>
      <p:sp>
        <p:nvSpPr>
          <p:cNvPr id="11" name="TextBox 10"/>
          <p:cNvSpPr txBox="1"/>
          <p:nvPr/>
        </p:nvSpPr>
        <p:spPr>
          <a:xfrm>
            <a:off x="6372200" y="1268760"/>
            <a:ext cx="2448272" cy="461665"/>
          </a:xfrm>
          <a:prstGeom prst="rect">
            <a:avLst/>
          </a:prstGeom>
          <a:noFill/>
        </p:spPr>
        <p:txBody>
          <a:bodyPr wrap="square" rtlCol="0">
            <a:spAutoFit/>
          </a:bodyPr>
          <a:lstStyle/>
          <a:p>
            <a:r>
              <a:rPr lang="en-NZ" sz="2400"/>
              <a:t>Okowai lagoon </a:t>
            </a:r>
          </a:p>
        </p:txBody>
      </p:sp>
      <p:sp>
        <p:nvSpPr>
          <p:cNvPr id="12" name="TextBox 11"/>
          <p:cNvSpPr txBox="1"/>
          <p:nvPr/>
        </p:nvSpPr>
        <p:spPr>
          <a:xfrm>
            <a:off x="395536" y="3140968"/>
            <a:ext cx="2520280" cy="461665"/>
          </a:xfrm>
          <a:prstGeom prst="rect">
            <a:avLst/>
          </a:prstGeom>
          <a:noFill/>
        </p:spPr>
        <p:txBody>
          <a:bodyPr wrap="square" rtlCol="0">
            <a:spAutoFit/>
          </a:bodyPr>
          <a:lstStyle/>
          <a:p>
            <a:r>
              <a:rPr lang="en-NZ" sz="2400"/>
              <a:t>Aotea Lagoon</a:t>
            </a:r>
          </a:p>
        </p:txBody>
      </p:sp>
      <p:pic>
        <p:nvPicPr>
          <p:cNvPr id="1026" name="Picture 2" descr="D:\Maps 010.jpg"/>
          <p:cNvPicPr>
            <a:picLocks noChangeAspect="1" noChangeArrowheads="1"/>
          </p:cNvPicPr>
          <p:nvPr/>
        </p:nvPicPr>
        <p:blipFill>
          <a:blip r:embed="rId5"/>
          <a:srcRect/>
          <a:stretch>
            <a:fillRect/>
          </a:stretch>
        </p:blipFill>
        <p:spPr>
          <a:xfrm>
            <a:off x="107504" y="4526757"/>
            <a:ext cx="5955937" cy="15665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20172" y="5013176"/>
            <a:ext cx="2700300" cy="461665"/>
          </a:xfrm>
          <a:prstGeom prst="rect">
            <a:avLst/>
          </a:prstGeom>
          <a:noFill/>
        </p:spPr>
        <p:txBody>
          <a:bodyPr wrap="square" rtlCol="0">
            <a:spAutoFit/>
          </a:bodyPr>
          <a:lstStyle/>
          <a:p>
            <a:r>
              <a:rPr lang="en-NZ" sz="2400"/>
              <a:t>Papakowhai Lagoon</a:t>
            </a:r>
          </a:p>
        </p:txBody>
      </p:sp>
    </p:spTree>
    <p:extLst>
      <p:ext uri="{BB962C8B-B14F-4D97-AF65-F5344CB8AC3E}">
        <p14:creationId xmlns:p14="http://schemas.microsoft.com/office/powerpoint/2010/main" val="593405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t>The Lakes</a:t>
            </a:r>
          </a:p>
        </p:txBody>
      </p:sp>
      <p:pic>
        <p:nvPicPr>
          <p:cNvPr id="4" name="Content Placeholder 3"/>
          <p:cNvPicPr>
            <a:picLocks noGrp="1" noChangeAspect="1"/>
          </p:cNvPicPr>
          <p:nvPr>
            <p:ph idx="1"/>
          </p:nvPr>
        </p:nvPicPr>
        <p:blipFill>
          <a:blip r:embed="rId2"/>
          <a:srcRect/>
          <a:stretch>
            <a:fillRect/>
          </a:stretch>
        </p:blipFill>
        <p:spPr>
          <a:xfrm>
            <a:off x="457200" y="1556792"/>
            <a:ext cx="5266928" cy="1322064"/>
          </a:xfrm>
        </p:spPr>
      </p:pic>
      <p:pic>
        <p:nvPicPr>
          <p:cNvPr id="5" name="Picture 4"/>
          <p:cNvPicPr>
            <a:picLocks noChangeAspect="1"/>
          </p:cNvPicPr>
          <p:nvPr/>
        </p:nvPicPr>
        <p:blipFill>
          <a:blip r:embed="rId3"/>
          <a:srcRect/>
          <a:stretch>
            <a:fillRect/>
          </a:stretch>
        </p:blipFill>
        <p:spPr>
          <a:xfrm rot="10800000" flipV="1">
            <a:off x="3491880" y="3085044"/>
            <a:ext cx="5256584" cy="1352068"/>
          </a:xfrm>
          <a:prstGeom prst="rect">
            <a:avLst/>
          </a:prstGeom>
        </p:spPr>
      </p:pic>
      <p:pic>
        <p:nvPicPr>
          <p:cNvPr id="2050" name="Picture 2" descr="D:\smallwhitby11.jpg"/>
          <p:cNvPicPr>
            <a:picLocks noChangeAspect="1" noChangeArrowheads="1"/>
          </p:cNvPicPr>
          <p:nvPr/>
        </p:nvPicPr>
        <p:blipFill>
          <a:blip r:embed="rId4"/>
          <a:srcRect/>
          <a:stretch>
            <a:fillRect/>
          </a:stretch>
        </p:blipFill>
        <p:spPr>
          <a:xfrm>
            <a:off x="467544" y="4797152"/>
            <a:ext cx="5184576" cy="139765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20172" y="1772816"/>
            <a:ext cx="2268252" cy="461665"/>
          </a:xfrm>
          <a:prstGeom prst="rect">
            <a:avLst/>
          </a:prstGeom>
          <a:noFill/>
        </p:spPr>
        <p:txBody>
          <a:bodyPr wrap="square" rtlCol="0">
            <a:spAutoFit/>
          </a:bodyPr>
          <a:lstStyle/>
          <a:p>
            <a:r>
              <a:rPr lang="en-NZ" sz="2400"/>
              <a:t>Aotea Lake</a:t>
            </a:r>
          </a:p>
        </p:txBody>
      </p:sp>
      <p:sp>
        <p:nvSpPr>
          <p:cNvPr id="6" name="TextBox 5"/>
          <p:cNvSpPr txBox="1"/>
          <p:nvPr/>
        </p:nvSpPr>
        <p:spPr>
          <a:xfrm>
            <a:off x="323528" y="3645024"/>
            <a:ext cx="3096344" cy="461665"/>
          </a:xfrm>
          <a:prstGeom prst="rect">
            <a:avLst/>
          </a:prstGeom>
          <a:noFill/>
        </p:spPr>
        <p:txBody>
          <a:bodyPr wrap="square" rtlCol="0">
            <a:spAutoFit/>
          </a:bodyPr>
          <a:lstStyle/>
          <a:p>
            <a:r>
              <a:rPr lang="en-NZ" sz="2400"/>
              <a:t>NZ Police College Lake</a:t>
            </a:r>
          </a:p>
        </p:txBody>
      </p:sp>
      <p:sp>
        <p:nvSpPr>
          <p:cNvPr id="7" name="TextBox 6"/>
          <p:cNvSpPr txBox="1"/>
          <p:nvPr/>
        </p:nvSpPr>
        <p:spPr>
          <a:xfrm>
            <a:off x="5868144" y="5157192"/>
            <a:ext cx="2520280" cy="461665"/>
          </a:xfrm>
          <a:prstGeom prst="rect">
            <a:avLst/>
          </a:prstGeom>
          <a:noFill/>
        </p:spPr>
        <p:txBody>
          <a:bodyPr wrap="square" rtlCol="0">
            <a:spAutoFit/>
          </a:bodyPr>
          <a:lstStyle/>
          <a:p>
            <a:r>
              <a:rPr lang="en-NZ" sz="2400"/>
              <a:t>Whitby Lake</a:t>
            </a:r>
          </a:p>
        </p:txBody>
      </p:sp>
    </p:spTree>
    <p:extLst>
      <p:ext uri="{BB962C8B-B14F-4D97-AF65-F5344CB8AC3E}">
        <p14:creationId xmlns:p14="http://schemas.microsoft.com/office/powerpoint/2010/main" val="36138368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TITLE" val="Aspose.Slides for .NET 3.5 Client Profile"/>
  <p:tag name="AS_VERSION" val="5.2.0.0"/>
  <p:tag name="AS_RELEASE_DATE" val="2011.05.11"/>
  <p:tag name="AS_OS" val="Microsoft Windows NT 5.1.2600 Service Pack 3"/>
  <p:tag name="AS_NET" val="2.0.50727.365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384</TotalTime>
  <Words>756</Words>
  <Application>Microsoft Office PowerPoint</Application>
  <PresentationFormat>On-screen Show (4:3)</PresentationFormat>
  <Paragraphs>116</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Georgia</vt:lpstr>
      <vt:lpstr>Times New Roman</vt:lpstr>
      <vt:lpstr>Office Theme</vt:lpstr>
      <vt:lpstr>Porirua Harbour Trust</vt:lpstr>
      <vt:lpstr>Background</vt:lpstr>
      <vt:lpstr>Our Role</vt:lpstr>
      <vt:lpstr>So what is our Catchment</vt:lpstr>
      <vt:lpstr>Pauatahanui Inlet</vt:lpstr>
      <vt:lpstr>Onepoto Arm</vt:lpstr>
      <vt:lpstr>Taupo Swamp Catchment</vt:lpstr>
      <vt:lpstr>The Lagoons</vt:lpstr>
      <vt:lpstr>The Lakes</vt:lpstr>
      <vt:lpstr>Some Facts</vt:lpstr>
      <vt:lpstr>The Big Three Issues</vt:lpstr>
      <vt:lpstr>Our PHT Action Plan</vt:lpstr>
      <vt:lpstr> Advocacy  </vt:lpstr>
      <vt:lpstr> Communication </vt:lpstr>
      <vt:lpstr> Education </vt:lpstr>
      <vt:lpstr> Facilitation </vt:lpstr>
      <vt:lpstr>Current Trustees</vt:lpstr>
      <vt:lpstr>Other relevant links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PHACCT Website and Initial Plan</dc:title>
  <dc:creator>Baker</dc:creator>
  <cp:lastModifiedBy>Grant Baker</cp:lastModifiedBy>
  <cp:revision>35</cp:revision>
  <dcterms:created xsi:type="dcterms:W3CDTF">2015-05-25T00:37:22Z</dcterms:created>
  <dcterms:modified xsi:type="dcterms:W3CDTF">2017-07-15T22:04:03Z</dcterms:modified>
</cp:coreProperties>
</file>